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7865A-53CA-4298-8BB4-B2D8FB9A4AB6}" v="254" dt="2023-03-14T15:20:43.691"/>
    <p1510:client id="{22FAF9D0-9441-4A31-B32C-AE27A32CA539}" v="60" dt="2023-03-14T09:45:00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41" d="100"/>
          <a:sy n="41" d="100"/>
        </p:scale>
        <p:origin x="10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5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6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5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2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8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2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1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9DB7-121C-4A05-A89D-641C31158FB5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8D9C-5726-402F-8938-DA47EA06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6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393D95-42CB-3FF2-C27B-D15C09072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06819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501825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749198714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064754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650041"/>
                  </a:ext>
                </a:extLst>
              </a:tr>
            </a:tbl>
          </a:graphicData>
        </a:graphic>
      </p:graphicFrame>
      <p:pic>
        <p:nvPicPr>
          <p:cNvPr id="1036" name="Picture 12" descr="What happens if you get caught working Cash in Hand?">
            <a:extLst>
              <a:ext uri="{FF2B5EF4-FFF2-40B4-BE49-F238E27FC236}">
                <a16:creationId xmlns:a16="http://schemas.microsoft.com/office/drawing/2014/main" id="{58185B1A-B28B-63B0-E286-3016C16FC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4" r="4204" b="1"/>
          <a:stretch/>
        </p:blipFill>
        <p:spPr bwMode="auto">
          <a:xfrm>
            <a:off x="4967224" y="0"/>
            <a:ext cx="4938776" cy="3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iendship is essential to a good life. So why are we losing it?">
            <a:extLst>
              <a:ext uri="{FF2B5EF4-FFF2-40B4-BE49-F238E27FC236}">
                <a16:creationId xmlns:a16="http://schemas.microsoft.com/office/drawing/2014/main" id="{351B838C-385A-0BBE-954E-DE74D6D23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9799"/>
          <a:stretch/>
        </p:blipFill>
        <p:spPr bwMode="auto">
          <a:xfrm>
            <a:off x="172538" y="170737"/>
            <a:ext cx="4735364" cy="32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3C789-E13C-F62F-4B0A-7E54E553FC93}"/>
              </a:ext>
            </a:extLst>
          </p:cNvPr>
          <p:cNvSpPr txBox="1"/>
          <p:nvPr/>
        </p:nvSpPr>
        <p:spPr>
          <a:xfrm>
            <a:off x="4953000" y="2879418"/>
            <a:ext cx="1724891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Money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C2299-95B9-C546-9FAF-C2AC131C5A6B}"/>
              </a:ext>
            </a:extLst>
          </p:cNvPr>
          <p:cNvSpPr txBox="1"/>
          <p:nvPr/>
        </p:nvSpPr>
        <p:spPr>
          <a:xfrm>
            <a:off x="0" y="2879418"/>
            <a:ext cx="1724892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Friendship 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E31E524-4852-57CB-1F81-D87F1BCDA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3549" r="9905" b="6746"/>
          <a:stretch/>
        </p:blipFill>
        <p:spPr>
          <a:xfrm>
            <a:off x="4967224" y="3453004"/>
            <a:ext cx="4938776" cy="3404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4CE4F-96C1-0741-A640-F074F83DC2A9}"/>
              </a:ext>
            </a:extLst>
          </p:cNvPr>
          <p:cNvSpPr txBox="1"/>
          <p:nvPr/>
        </p:nvSpPr>
        <p:spPr>
          <a:xfrm>
            <a:off x="4948108" y="6317931"/>
            <a:ext cx="1724891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Stress</a:t>
            </a:r>
          </a:p>
        </p:txBody>
      </p:sp>
      <p:pic>
        <p:nvPicPr>
          <p:cNvPr id="1034" name="Picture 10" descr="Teenage Loneliness and Social Isolation | BNI Treatment Centers">
            <a:extLst>
              <a:ext uri="{FF2B5EF4-FFF2-40B4-BE49-F238E27FC236}">
                <a16:creationId xmlns:a16="http://schemas.microsoft.com/office/drawing/2014/main" id="{072CB81B-06B1-ECAD-018C-9D3BD7952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/>
          <a:stretch/>
        </p:blipFill>
        <p:spPr bwMode="auto">
          <a:xfrm>
            <a:off x="0" y="3440354"/>
            <a:ext cx="4948562" cy="34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A2B1C-7AB4-B4B1-E654-506984AB4E66}"/>
              </a:ext>
            </a:extLst>
          </p:cNvPr>
          <p:cNvSpPr txBox="1"/>
          <p:nvPr/>
        </p:nvSpPr>
        <p:spPr>
          <a:xfrm>
            <a:off x="0" y="6317931"/>
            <a:ext cx="1724892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Isolation  </a:t>
            </a:r>
          </a:p>
        </p:txBody>
      </p:sp>
    </p:spTree>
    <p:extLst>
      <p:ext uri="{BB962C8B-B14F-4D97-AF65-F5344CB8AC3E}">
        <p14:creationId xmlns:p14="http://schemas.microsoft.com/office/powerpoint/2010/main" val="292434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393D95-42CB-3FF2-C27B-D15C090729B3}"/>
              </a:ext>
            </a:extLst>
          </p:cNvPr>
          <p:cNvGraphicFramePr>
            <a:graphicFrameLocks noGrp="1"/>
          </p:cNvGraphicFramePr>
          <p:nvPr/>
        </p:nvGraphicFramePr>
        <p:xfrm>
          <a:off x="0" y="22708"/>
          <a:ext cx="9906000" cy="6835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501825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749198714"/>
                    </a:ext>
                  </a:extLst>
                </a:gridCol>
              </a:tblGrid>
              <a:tr h="34176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064754"/>
                  </a:ext>
                </a:extLst>
              </a:tr>
              <a:tr h="34176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650041"/>
                  </a:ext>
                </a:extLst>
              </a:tr>
            </a:tbl>
          </a:graphicData>
        </a:graphic>
      </p:graphicFrame>
      <p:pic>
        <p:nvPicPr>
          <p:cNvPr id="12" name="Picture 2" descr="Portrait Of A Happy Teenager.&quot; by Stocksy Contributor &quot;BONNINSTUDIO &quot; -  Stocksy">
            <a:extLst>
              <a:ext uri="{FF2B5EF4-FFF2-40B4-BE49-F238E27FC236}">
                <a16:creationId xmlns:a16="http://schemas.microsoft.com/office/drawing/2014/main" id="{ACFBCCD0-8989-DD9E-E0E7-32516E978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661" r="2764" b="116"/>
          <a:stretch/>
        </p:blipFill>
        <p:spPr bwMode="auto">
          <a:xfrm>
            <a:off x="4965129" y="3449685"/>
            <a:ext cx="4940871" cy="34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Will COVID-19 Affect Arrests in California? - Public Policy Institute  of California">
            <a:extLst>
              <a:ext uri="{FF2B5EF4-FFF2-40B4-BE49-F238E27FC236}">
                <a16:creationId xmlns:a16="http://schemas.microsoft.com/office/drawing/2014/main" id="{F86C51EA-10A3-4A30-62A8-6E620F5A5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 b="4595"/>
          <a:stretch/>
        </p:blipFill>
        <p:spPr bwMode="auto">
          <a:xfrm flipH="1">
            <a:off x="4965128" y="-1"/>
            <a:ext cx="4940872" cy="34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93 Little Girls Boredom School Uniform School Children Stock Photos,  Pictures &amp; Royalty-Free Images - iStock">
            <a:extLst>
              <a:ext uri="{FF2B5EF4-FFF2-40B4-BE49-F238E27FC236}">
                <a16:creationId xmlns:a16="http://schemas.microsoft.com/office/drawing/2014/main" id="{0C97B228-6FA4-7568-ADEA-04E4E6F2A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7041" r="10519" b="337"/>
          <a:stretch/>
        </p:blipFill>
        <p:spPr bwMode="auto">
          <a:xfrm>
            <a:off x="-3736" y="1"/>
            <a:ext cx="4940872" cy="34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diation from smartphones could be behind teenage memory loss - Synergy  Mobile">
            <a:extLst>
              <a:ext uri="{FF2B5EF4-FFF2-40B4-BE49-F238E27FC236}">
                <a16:creationId xmlns:a16="http://schemas.microsoft.com/office/drawing/2014/main" id="{0654F059-B227-FE0F-3B1E-6D2BF4D9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r="14537"/>
          <a:stretch/>
        </p:blipFill>
        <p:spPr bwMode="auto">
          <a:xfrm>
            <a:off x="-1" y="3449685"/>
            <a:ext cx="4940871" cy="33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1CB38-D28C-204C-0F90-024D546BDEA7}"/>
              </a:ext>
            </a:extLst>
          </p:cNvPr>
          <p:cNvSpPr txBox="1"/>
          <p:nvPr/>
        </p:nvSpPr>
        <p:spPr>
          <a:xfrm>
            <a:off x="4953000" y="2879418"/>
            <a:ext cx="1724891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Arrested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F35AA-01E5-59C9-D51B-CDCACE9255F6}"/>
              </a:ext>
            </a:extLst>
          </p:cNvPr>
          <p:cNvSpPr txBox="1"/>
          <p:nvPr/>
        </p:nvSpPr>
        <p:spPr>
          <a:xfrm>
            <a:off x="0" y="2879418"/>
            <a:ext cx="1724892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Failing school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E3F5A-5682-4022-E77C-EF3184A5BCBA}"/>
              </a:ext>
            </a:extLst>
          </p:cNvPr>
          <p:cNvSpPr txBox="1"/>
          <p:nvPr/>
        </p:nvSpPr>
        <p:spPr>
          <a:xfrm>
            <a:off x="4948108" y="6317931"/>
            <a:ext cx="1724891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Happiness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6D7C5-2633-FBD7-D08E-5F44A9E1C18E}"/>
              </a:ext>
            </a:extLst>
          </p:cNvPr>
          <p:cNvSpPr txBox="1"/>
          <p:nvPr/>
        </p:nvSpPr>
        <p:spPr>
          <a:xfrm>
            <a:off x="0" y="6317931"/>
            <a:ext cx="1724892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Phones  </a:t>
            </a:r>
          </a:p>
        </p:txBody>
      </p:sp>
    </p:spTree>
    <p:extLst>
      <p:ext uri="{BB962C8B-B14F-4D97-AF65-F5344CB8AC3E}">
        <p14:creationId xmlns:p14="http://schemas.microsoft.com/office/powerpoint/2010/main" val="394996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393D95-42CB-3FF2-C27B-D15C090729B3}"/>
              </a:ext>
            </a:extLst>
          </p:cNvPr>
          <p:cNvGraphicFramePr>
            <a:graphicFrameLocks noGrp="1"/>
          </p:cNvGraphicFramePr>
          <p:nvPr/>
        </p:nvGraphicFramePr>
        <p:xfrm>
          <a:off x="0" y="22708"/>
          <a:ext cx="9906000" cy="6835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0501825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749198714"/>
                    </a:ext>
                  </a:extLst>
                </a:gridCol>
              </a:tblGrid>
              <a:tr h="34176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064754"/>
                  </a:ext>
                </a:extLst>
              </a:tr>
              <a:tr h="34176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650041"/>
                  </a:ext>
                </a:extLst>
              </a:tr>
            </a:tbl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B4F4A368-6261-F97C-3E06-2263EF5B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9" y="38459"/>
            <a:ext cx="4361468" cy="33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y Do Teens Fight With Parents? | Venture Academy">
            <a:extLst>
              <a:ext uri="{FF2B5EF4-FFF2-40B4-BE49-F238E27FC236}">
                <a16:creationId xmlns:a16="http://schemas.microsoft.com/office/drawing/2014/main" id="{4206B86D-065E-6AA2-215E-E0C12E3E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r="-167"/>
          <a:stretch/>
        </p:blipFill>
        <p:spPr bwMode="auto">
          <a:xfrm>
            <a:off x="4970105" y="0"/>
            <a:ext cx="49529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5B143-F475-8202-0032-ADA2B57A2A0C}"/>
              </a:ext>
            </a:extLst>
          </p:cNvPr>
          <p:cNvSpPr txBox="1"/>
          <p:nvPr/>
        </p:nvSpPr>
        <p:spPr>
          <a:xfrm>
            <a:off x="4953000" y="2879418"/>
            <a:ext cx="1724891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Arguments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A6B73-5B7E-FB78-3BF6-1BD7A3846363}"/>
              </a:ext>
            </a:extLst>
          </p:cNvPr>
          <p:cNvSpPr txBox="1"/>
          <p:nvPr/>
        </p:nvSpPr>
        <p:spPr>
          <a:xfrm>
            <a:off x="0" y="2879418"/>
            <a:ext cx="1724892" cy="369332"/>
          </a:xfrm>
          <a:prstGeom prst="rect">
            <a:avLst/>
          </a:prstGeom>
          <a:solidFill>
            <a:srgbClr val="3E7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Impact" panose="020B080603090205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89162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</TotalTime>
  <Words>11</Words>
  <Application>Microsoft Office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Dawson</dc:creator>
  <cp:lastModifiedBy>Joanne Wilson</cp:lastModifiedBy>
  <cp:revision>2</cp:revision>
  <dcterms:created xsi:type="dcterms:W3CDTF">2023-03-14T08:54:28Z</dcterms:created>
  <dcterms:modified xsi:type="dcterms:W3CDTF">2023-04-18T10:28:56Z</dcterms:modified>
</cp:coreProperties>
</file>